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8" r:id="rId1"/>
  </p:sldMasterIdLst>
  <p:sldIdLst>
    <p:sldId id="256" r:id="rId2"/>
    <p:sldId id="267" r:id="rId3"/>
    <p:sldId id="268" r:id="rId4"/>
    <p:sldId id="266" r:id="rId5"/>
    <p:sldId id="271" r:id="rId6"/>
    <p:sldId id="269" r:id="rId7"/>
    <p:sldId id="270" r:id="rId8"/>
    <p:sldId id="272" r:id="rId9"/>
    <p:sldId id="274" r:id="rId10"/>
    <p:sldId id="273" r:id="rId11"/>
    <p:sldId id="282" r:id="rId12"/>
    <p:sldId id="278" r:id="rId13"/>
    <p:sldId id="276" r:id="rId14"/>
    <p:sldId id="280" r:id="rId15"/>
    <p:sldId id="281" r:id="rId16"/>
    <p:sldId id="279" r:id="rId17"/>
    <p:sldId id="275" r:id="rId18"/>
    <p:sldId id="283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15"/>
    <p:restoredTop sz="94681"/>
  </p:normalViewPr>
  <p:slideViewPr>
    <p:cSldViewPr snapToGrid="0" snapToObjects="1">
      <p:cViewPr>
        <p:scale>
          <a:sx n="70" d="100"/>
          <a:sy n="70" d="100"/>
        </p:scale>
        <p:origin x="1104" y="8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rebeccaharrison\Downloads\classified_tweets.csv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Example</a:t>
            </a:r>
            <a:r>
              <a:rPr lang="en-GB" baseline="0"/>
              <a:t> analysis: </a:t>
            </a:r>
          </a:p>
          <a:p>
            <a:pPr>
              <a:defRPr/>
            </a:pPr>
            <a:r>
              <a:rPr lang="en-GB"/>
              <a:t>Proportion of tweets that are "Hate</a:t>
            </a:r>
            <a:r>
              <a:rPr lang="en-GB" baseline="0"/>
              <a:t> speech"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Twitter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m/d/yy</c:formatCode>
                <c:ptCount val="12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44682</c:v>
                </c:pt>
                <c:pt idx="5">
                  <c:v>44713</c:v>
                </c:pt>
                <c:pt idx="6">
                  <c:v>44743</c:v>
                </c:pt>
                <c:pt idx="7">
                  <c:v>44774</c:v>
                </c:pt>
                <c:pt idx="8">
                  <c:v>44805</c:v>
                </c:pt>
                <c:pt idx="9">
                  <c:v>44835</c:v>
                </c:pt>
                <c:pt idx="10">
                  <c:v>44866</c:v>
                </c:pt>
                <c:pt idx="11">
                  <c:v>44896</c:v>
                </c:pt>
              </c:numCache>
            </c:numRef>
          </c:cat>
          <c:val>
            <c:numRef>
              <c:f>Sheet1!$B$2:$B$13</c:f>
              <c:numCache>
                <c:formatCode>0.00%</c:formatCode>
                <c:ptCount val="12"/>
                <c:pt idx="0" formatCode="0%">
                  <c:v>1.2E-2</c:v>
                </c:pt>
                <c:pt idx="1">
                  <c:v>1.4999999999999999E-2</c:v>
                </c:pt>
                <c:pt idx="2">
                  <c:v>1.2E-2</c:v>
                </c:pt>
                <c:pt idx="3">
                  <c:v>1.2999999999999999E-2</c:v>
                </c:pt>
                <c:pt idx="4">
                  <c:v>1.23E-2</c:v>
                </c:pt>
                <c:pt idx="5">
                  <c:v>1.54E-2</c:v>
                </c:pt>
                <c:pt idx="6">
                  <c:v>1.34E-2</c:v>
                </c:pt>
                <c:pt idx="7">
                  <c:v>1.32E-2</c:v>
                </c:pt>
                <c:pt idx="8">
                  <c:v>1.34E-2</c:v>
                </c:pt>
                <c:pt idx="9">
                  <c:v>1.3100000000000001E-2</c:v>
                </c:pt>
                <c:pt idx="10">
                  <c:v>5.3999999999999999E-2</c:v>
                </c:pt>
                <c:pt idx="11">
                  <c:v>5.5E-2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31-9B40-A87D-9FA3935ECC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Tiktok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m/d/yy</c:formatCode>
                <c:ptCount val="12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44682</c:v>
                </c:pt>
                <c:pt idx="5">
                  <c:v>44713</c:v>
                </c:pt>
                <c:pt idx="6">
                  <c:v>44743</c:v>
                </c:pt>
                <c:pt idx="7">
                  <c:v>44774</c:v>
                </c:pt>
                <c:pt idx="8">
                  <c:v>44805</c:v>
                </c:pt>
                <c:pt idx="9">
                  <c:v>44835</c:v>
                </c:pt>
                <c:pt idx="10">
                  <c:v>44866</c:v>
                </c:pt>
                <c:pt idx="11">
                  <c:v>44896</c:v>
                </c:pt>
              </c:numCache>
            </c:numRef>
          </c:cat>
          <c:val>
            <c:numRef>
              <c:f>Sheet1!$C$2:$C$13</c:f>
              <c:numCache>
                <c:formatCode>0.00%</c:formatCode>
                <c:ptCount val="12"/>
                <c:pt idx="0" formatCode="0%">
                  <c:v>0.01</c:v>
                </c:pt>
                <c:pt idx="1">
                  <c:v>0.01</c:v>
                </c:pt>
                <c:pt idx="2">
                  <c:v>8.9999999999999993E-3</c:v>
                </c:pt>
                <c:pt idx="3">
                  <c:v>9.4999999999999998E-3</c:v>
                </c:pt>
                <c:pt idx="4">
                  <c:v>1.01E-2</c:v>
                </c:pt>
                <c:pt idx="5">
                  <c:v>1.0200000000000001E-2</c:v>
                </c:pt>
                <c:pt idx="6">
                  <c:v>1.04E-2</c:v>
                </c:pt>
                <c:pt idx="7">
                  <c:v>1.0500000000000001E-2</c:v>
                </c:pt>
                <c:pt idx="8">
                  <c:v>1.0699999999999999E-2</c:v>
                </c:pt>
                <c:pt idx="9">
                  <c:v>1.5599999999999999E-2</c:v>
                </c:pt>
                <c:pt idx="10">
                  <c:v>5.45E-2</c:v>
                </c:pt>
                <c:pt idx="11">
                  <c:v>3.2000000000000001E-2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31-9B40-A87D-9FA3935ECC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Youtube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m/d/yy</c:formatCode>
                <c:ptCount val="12"/>
                <c:pt idx="0">
                  <c:v>44562</c:v>
                </c:pt>
                <c:pt idx="1">
                  <c:v>44593</c:v>
                </c:pt>
                <c:pt idx="2">
                  <c:v>44621</c:v>
                </c:pt>
                <c:pt idx="3">
                  <c:v>44652</c:v>
                </c:pt>
                <c:pt idx="4">
                  <c:v>44682</c:v>
                </c:pt>
                <c:pt idx="5">
                  <c:v>44713</c:v>
                </c:pt>
                <c:pt idx="6">
                  <c:v>44743</c:v>
                </c:pt>
                <c:pt idx="7">
                  <c:v>44774</c:v>
                </c:pt>
                <c:pt idx="8">
                  <c:v>44805</c:v>
                </c:pt>
                <c:pt idx="9">
                  <c:v>44835</c:v>
                </c:pt>
                <c:pt idx="10">
                  <c:v>44866</c:v>
                </c:pt>
                <c:pt idx="11">
                  <c:v>44896</c:v>
                </c:pt>
              </c:numCache>
            </c:numRef>
          </c:cat>
          <c:val>
            <c:numRef>
              <c:f>Sheet1!$D$2:$D$13</c:f>
              <c:numCache>
                <c:formatCode>0.00%</c:formatCode>
                <c:ptCount val="12"/>
                <c:pt idx="0" formatCode="0%">
                  <c:v>8.9999999999999993E-3</c:v>
                </c:pt>
                <c:pt idx="1">
                  <c:v>1.0999999999999999E-2</c:v>
                </c:pt>
                <c:pt idx="2">
                  <c:v>1.15E-2</c:v>
                </c:pt>
                <c:pt idx="3">
                  <c:v>1.17E-2</c:v>
                </c:pt>
                <c:pt idx="4">
                  <c:v>1.1900000000000001E-2</c:v>
                </c:pt>
                <c:pt idx="5">
                  <c:v>1.24E-2</c:v>
                </c:pt>
                <c:pt idx="6">
                  <c:v>1.24E-2</c:v>
                </c:pt>
                <c:pt idx="7">
                  <c:v>1.2200000000000001E-2</c:v>
                </c:pt>
                <c:pt idx="8">
                  <c:v>1.2800000000000001E-2</c:v>
                </c:pt>
                <c:pt idx="9">
                  <c:v>1.26E-2</c:v>
                </c:pt>
                <c:pt idx="10">
                  <c:v>1.2999999999999999E-2</c:v>
                </c:pt>
                <c:pt idx="11">
                  <c:v>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31-9B40-A87D-9FA3935ECC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90378127"/>
        <c:axId val="990548207"/>
      </c:lineChart>
      <c:dateAx>
        <c:axId val="990378127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0548207"/>
        <c:crosses val="autoZero"/>
        <c:auto val="1"/>
        <c:lblOffset val="100"/>
        <c:baseTimeUnit val="months"/>
      </c:dateAx>
      <c:valAx>
        <c:axId val="990548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03781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0966044498675"/>
          <c:y val="0.91431287018326246"/>
          <c:w val="0.51380679110026506"/>
          <c:h val="8.56871298167375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0.0783</cdr:x>
      <cdr:y>0.17326</cdr:y>
    </cdr:from>
    <cdr:to>
      <cdr:x>0.7852</cdr:x>
      <cdr:y>0.64773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6FDDCC6-2472-A119-B57F-9D91A2E2D4A0}"/>
            </a:ext>
          </a:extLst>
        </cdr:cNvPr>
        <cdr:cNvSpPr/>
      </cdr:nvSpPr>
      <cdr:spPr>
        <a:xfrm xmlns:a="http://schemas.openxmlformats.org/drawingml/2006/main">
          <a:off x="404161" y="508670"/>
          <a:ext cx="3648797" cy="1392972"/>
        </a:xfrm>
        <a:prstGeom xmlns:a="http://schemas.openxmlformats.org/drawingml/2006/main" prst="rect">
          <a:avLst/>
        </a:prstGeom>
        <a:solidFill xmlns:a="http://schemas.openxmlformats.org/drawingml/2006/main">
          <a:srgbClr val="FFC000">
            <a:alpha val="4300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  <a:p xmlns:a="http://schemas.openxmlformats.org/drawingml/2006/main">
          <a:endParaRPr lang="en-US" dirty="0"/>
        </a:p>
        <a:p xmlns:a="http://schemas.openxmlformats.org/drawingml/2006/main">
          <a:endParaRPr lang="en-US" dirty="0"/>
        </a:p>
        <a:p xmlns:a="http://schemas.openxmlformats.org/drawingml/2006/main">
          <a:pPr algn="ctr"/>
          <a:r>
            <a:rPr lang="en-US" dirty="0">
              <a:solidFill>
                <a:schemeClr val="accent1"/>
              </a:solidFill>
            </a:rPr>
            <a:t>Pre Musk </a:t>
          </a:r>
        </a:p>
      </cdr:txBody>
    </cdr:sp>
  </cdr:relSizeAnchor>
  <cdr:relSizeAnchor xmlns:cdr="http://schemas.openxmlformats.org/drawingml/2006/chartDrawing">
    <cdr:from>
      <cdr:x>0.78506</cdr:x>
      <cdr:y>0.17326</cdr:y>
    </cdr:from>
    <cdr:to>
      <cdr:x>0.97379</cdr:x>
      <cdr:y>0.64643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FF3E6559-C08C-59C8-A8E8-B35539324433}"/>
            </a:ext>
          </a:extLst>
        </cdr:cNvPr>
        <cdr:cNvSpPr/>
      </cdr:nvSpPr>
      <cdr:spPr>
        <a:xfrm xmlns:a="http://schemas.openxmlformats.org/drawingml/2006/main">
          <a:off x="4052246" y="508670"/>
          <a:ext cx="974168" cy="1389177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1">
            <a:alpha val="43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/>
        </a:p>
        <a:p xmlns:a="http://schemas.openxmlformats.org/drawingml/2006/main">
          <a:endParaRPr lang="en-US" dirty="0"/>
        </a:p>
        <a:p xmlns:a="http://schemas.openxmlformats.org/drawingml/2006/main">
          <a:endParaRPr lang="en-US" dirty="0"/>
        </a:p>
        <a:p xmlns:a="http://schemas.openxmlformats.org/drawingml/2006/main">
          <a:endParaRPr lang="en-US" dirty="0"/>
        </a:p>
        <a:p xmlns:a="http://schemas.openxmlformats.org/drawingml/2006/main">
          <a:pPr algn="r"/>
          <a:r>
            <a:rPr lang="en-US" dirty="0"/>
            <a:t>Post Musk take over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9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7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43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37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50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84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25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18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9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2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50990" y="702365"/>
            <a:ext cx="2922198" cy="3765666"/>
          </a:xfrm>
        </p:spPr>
        <p:txBody>
          <a:bodyPr anchor="b">
            <a:normAutofit fontScale="90000"/>
          </a:bodyPr>
          <a:lstStyle/>
          <a:p>
            <a:r>
              <a:rPr lang="en-GB" sz="6300" dirty="0"/>
              <a:t>Detecting hate speech on twitter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780B92-B9B2-46D0-36A6-699296F2D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989" y="4389120"/>
            <a:ext cx="2900304" cy="1069848"/>
          </a:xfrm>
        </p:spPr>
        <p:txBody>
          <a:bodyPr>
            <a:normAutofit/>
          </a:bodyPr>
          <a:lstStyle/>
          <a:p>
            <a:r>
              <a:rPr lang="en-US" dirty="0"/>
              <a:t>Rebecca Harrison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8A828-9CF3-EEF9-6E59-DB5D01983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47" r="11982"/>
          <a:stretch/>
        </p:blipFill>
        <p:spPr>
          <a:xfrm>
            <a:off x="20" y="10"/>
            <a:ext cx="517581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464119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01952"/>
            <a:ext cx="7667244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2038655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9DE0C-4431-A9F7-9E4B-7FE15D0E5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32"/>
            <a:ext cx="7543800" cy="1609344"/>
          </a:xfrm>
        </p:spPr>
        <p:txBody>
          <a:bodyPr>
            <a:normAutofit/>
          </a:bodyPr>
          <a:lstStyle/>
          <a:p>
            <a:r>
              <a:rPr lang="en-US"/>
              <a:t>Stage 5: Graphing and presenting the results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68207FD-CD1F-3F93-A2CE-068D6F31AD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2" r="-161" b="-2"/>
          <a:stretch/>
        </p:blipFill>
        <p:spPr>
          <a:xfrm>
            <a:off x="1552298" y="2322523"/>
            <a:ext cx="6039404" cy="3907158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1162E6-E60B-5493-63A7-D103C186F756}"/>
              </a:ext>
            </a:extLst>
          </p:cNvPr>
          <p:cNvCxnSpPr>
            <a:cxnSpLocks/>
          </p:cNvCxnSpPr>
          <p:nvPr/>
        </p:nvCxnSpPr>
        <p:spPr>
          <a:xfrm flipV="1">
            <a:off x="3137836" y="3429000"/>
            <a:ext cx="0" cy="1077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39B60C4-C71F-9869-5F44-E1318DB962AF}"/>
              </a:ext>
            </a:extLst>
          </p:cNvPr>
          <p:cNvSpPr txBox="1"/>
          <p:nvPr/>
        </p:nvSpPr>
        <p:spPr>
          <a:xfrm>
            <a:off x="2792615" y="4605260"/>
            <a:ext cx="957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Kickoff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DFC9DF-DC71-6D23-E06A-846BFE7C3FC9}"/>
              </a:ext>
            </a:extLst>
          </p:cNvPr>
          <p:cNvCxnSpPr>
            <a:cxnSpLocks/>
          </p:cNvCxnSpPr>
          <p:nvPr/>
        </p:nvCxnSpPr>
        <p:spPr>
          <a:xfrm flipV="1">
            <a:off x="3580840" y="4232773"/>
            <a:ext cx="0" cy="903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338AEC-F7F7-AEC8-E95B-75AB9EE44BA7}"/>
              </a:ext>
            </a:extLst>
          </p:cNvPr>
          <p:cNvSpPr txBox="1"/>
          <p:nvPr/>
        </p:nvSpPr>
        <p:spPr>
          <a:xfrm>
            <a:off x="2938914" y="5135809"/>
            <a:ext cx="143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Tchoumeni</a:t>
            </a:r>
            <a:r>
              <a:rPr lang="en-US" sz="1200" dirty="0"/>
              <a:t> scores for France and Saka fouled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1AFC30-E4E3-1FA1-93DF-0422F8ABE435}"/>
              </a:ext>
            </a:extLst>
          </p:cNvPr>
          <p:cNvCxnSpPr>
            <a:cxnSpLocks/>
          </p:cNvCxnSpPr>
          <p:nvPr/>
        </p:nvCxnSpPr>
        <p:spPr>
          <a:xfrm flipV="1">
            <a:off x="5072809" y="4232773"/>
            <a:ext cx="0" cy="903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BD9710-04D3-5D86-2FD6-BD302BDEAA33}"/>
              </a:ext>
            </a:extLst>
          </p:cNvPr>
          <p:cNvSpPr txBox="1"/>
          <p:nvPr/>
        </p:nvSpPr>
        <p:spPr>
          <a:xfrm>
            <a:off x="4729444" y="5108871"/>
            <a:ext cx="957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Penalty scored for England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2B6AB7-662A-E563-350E-A74CD1A87DBA}"/>
              </a:ext>
            </a:extLst>
          </p:cNvPr>
          <p:cNvCxnSpPr>
            <a:cxnSpLocks/>
          </p:cNvCxnSpPr>
          <p:nvPr/>
        </p:nvCxnSpPr>
        <p:spPr>
          <a:xfrm>
            <a:off x="5949101" y="3429000"/>
            <a:ext cx="0" cy="590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FAB285-0375-FD01-E329-BCDEBED8A5F0}"/>
              </a:ext>
            </a:extLst>
          </p:cNvPr>
          <p:cNvSpPr txBox="1"/>
          <p:nvPr/>
        </p:nvSpPr>
        <p:spPr>
          <a:xfrm>
            <a:off x="4690135" y="2993571"/>
            <a:ext cx="2356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Penalty missed for England after Giroud scores</a:t>
            </a:r>
          </a:p>
        </p:txBody>
      </p:sp>
    </p:spTree>
    <p:extLst>
      <p:ext uri="{BB962C8B-B14F-4D97-AF65-F5344CB8AC3E}">
        <p14:creationId xmlns:p14="http://schemas.microsoft.com/office/powerpoint/2010/main" val="1688976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8F958-E0AB-18E8-C0CB-F5A6FCAB1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1" y="4162031"/>
            <a:ext cx="7095027" cy="1767141"/>
          </a:xfrm>
        </p:spPr>
        <p:txBody>
          <a:bodyPr>
            <a:normAutofit/>
          </a:bodyPr>
          <a:lstStyle/>
          <a:p>
            <a:pPr algn="r"/>
            <a:r>
              <a:rPr lang="en-US" sz="3900" dirty="0"/>
              <a:t>Hurtful words and capital letters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58C72D6-ACE2-D77F-44F6-07186F4A4E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76" t="6190"/>
          <a:stretch/>
        </p:blipFill>
        <p:spPr>
          <a:xfrm>
            <a:off x="0" y="1286359"/>
            <a:ext cx="2997574" cy="2096812"/>
          </a:xfrm>
          <a:prstGeom prst="rect">
            <a:avLst/>
          </a:prstGeom>
        </p:spPr>
      </p:pic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DEAD54BB-CE6C-91D9-E2B4-17A8099317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1" t="6225" r="1436"/>
          <a:stretch/>
        </p:blipFill>
        <p:spPr>
          <a:xfrm>
            <a:off x="2973677" y="1270861"/>
            <a:ext cx="2962174" cy="206206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A57C0E3-0F76-D86C-BFDF-3E888134BE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42" t="6607"/>
          <a:stretch/>
        </p:blipFill>
        <p:spPr>
          <a:xfrm>
            <a:off x="5935851" y="1270861"/>
            <a:ext cx="3208149" cy="21123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10900-FE42-CEA0-6DC0-0FDD0072BF97}"/>
              </a:ext>
            </a:extLst>
          </p:cNvPr>
          <p:cNvSpPr txBox="1"/>
          <p:nvPr/>
        </p:nvSpPr>
        <p:spPr>
          <a:xfrm>
            <a:off x="351912" y="970833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Negative ethnic stereotypes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8DF9EA-7703-F080-668D-D746AF799CD9}"/>
              </a:ext>
            </a:extLst>
          </p:cNvPr>
          <p:cNvSpPr txBox="1"/>
          <p:nvPr/>
        </p:nvSpPr>
        <p:spPr>
          <a:xfrm>
            <a:off x="3647926" y="957428"/>
            <a:ext cx="229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 of capital letters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426722-CFC8-C31D-B675-BAA0532081A6}"/>
              </a:ext>
            </a:extLst>
          </p:cNvPr>
          <p:cNvSpPr txBox="1"/>
          <p:nvPr/>
        </p:nvSpPr>
        <p:spPr>
          <a:xfrm>
            <a:off x="6902267" y="946191"/>
            <a:ext cx="1820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Terms for genitalia</a:t>
            </a:r>
          </a:p>
        </p:txBody>
      </p:sp>
    </p:spTree>
    <p:extLst>
      <p:ext uri="{BB962C8B-B14F-4D97-AF65-F5344CB8AC3E}">
        <p14:creationId xmlns:p14="http://schemas.microsoft.com/office/powerpoint/2010/main" val="3257127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86DD-0F18-2E61-594E-8A170BEE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484632"/>
            <a:ext cx="8119997" cy="1609344"/>
          </a:xfrm>
        </p:spPr>
        <p:txBody>
          <a:bodyPr>
            <a:normAutofit/>
          </a:bodyPr>
          <a:lstStyle/>
          <a:p>
            <a:r>
              <a:rPr lang="en-US" dirty="0"/>
              <a:t>How do the models compare?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7ABDFA5-6624-4AA3-CAF6-0E22916C8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200" y="2400300"/>
            <a:ext cx="4927600" cy="3492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7BFFAB-8736-33C8-15FF-F38B90B34C90}"/>
              </a:ext>
            </a:extLst>
          </p:cNvPr>
          <p:cNvCxnSpPr>
            <a:cxnSpLocks/>
          </p:cNvCxnSpPr>
          <p:nvPr/>
        </p:nvCxnSpPr>
        <p:spPr>
          <a:xfrm flipV="1">
            <a:off x="6249547" y="4789714"/>
            <a:ext cx="0" cy="1103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D92AA7A-19C6-1392-0690-5716FD034C75}"/>
              </a:ext>
            </a:extLst>
          </p:cNvPr>
          <p:cNvSpPr txBox="1"/>
          <p:nvPr/>
        </p:nvSpPr>
        <p:spPr>
          <a:xfrm>
            <a:off x="5936277" y="5875958"/>
            <a:ext cx="175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Penalty missed for England after Giroud scores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2C2823-A220-CBAE-F8D3-0A6AC202AD6D}"/>
              </a:ext>
            </a:extLst>
          </p:cNvPr>
          <p:cNvCxnSpPr>
            <a:cxnSpLocks/>
          </p:cNvCxnSpPr>
          <p:nvPr/>
        </p:nvCxnSpPr>
        <p:spPr>
          <a:xfrm flipV="1">
            <a:off x="5474484" y="4789714"/>
            <a:ext cx="0" cy="1103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3D73F0-649F-C8EE-D9E7-90E779B1527B}"/>
              </a:ext>
            </a:extLst>
          </p:cNvPr>
          <p:cNvSpPr txBox="1"/>
          <p:nvPr/>
        </p:nvSpPr>
        <p:spPr>
          <a:xfrm>
            <a:off x="4754879" y="5892800"/>
            <a:ext cx="1263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Penalty scored England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4DCEF0-60C2-9301-15EF-C9115F61035D}"/>
              </a:ext>
            </a:extLst>
          </p:cNvPr>
          <p:cNvCxnSpPr>
            <a:cxnSpLocks/>
          </p:cNvCxnSpPr>
          <p:nvPr/>
        </p:nvCxnSpPr>
        <p:spPr>
          <a:xfrm flipV="1">
            <a:off x="4027834" y="4789714"/>
            <a:ext cx="0" cy="1103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301F14-1348-18C3-7B7C-A165EDC80EC0}"/>
              </a:ext>
            </a:extLst>
          </p:cNvPr>
          <p:cNvSpPr txBox="1"/>
          <p:nvPr/>
        </p:nvSpPr>
        <p:spPr>
          <a:xfrm>
            <a:off x="3308229" y="5892800"/>
            <a:ext cx="1263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France score</a:t>
            </a:r>
          </a:p>
        </p:txBody>
      </p:sp>
    </p:spTree>
    <p:extLst>
      <p:ext uri="{BB962C8B-B14F-4D97-AF65-F5344CB8AC3E}">
        <p14:creationId xmlns:p14="http://schemas.microsoft.com/office/powerpoint/2010/main" val="400340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1E6BAEF-46BF-A9C3-575A-31F8C1387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6"/>
          <a:stretch/>
        </p:blipFill>
        <p:spPr>
          <a:xfrm>
            <a:off x="4692650" y="890649"/>
            <a:ext cx="3712972" cy="24488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84BB7-0AB2-3861-4471-9439C42BB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2" y="4162031"/>
            <a:ext cx="3407762" cy="1767141"/>
          </a:xfrm>
        </p:spPr>
        <p:txBody>
          <a:bodyPr>
            <a:normAutofit/>
          </a:bodyPr>
          <a:lstStyle/>
          <a:p>
            <a:pPr algn="r"/>
            <a:r>
              <a:rPr lang="en-US" sz="3300"/>
              <a:t>Is there more hate speech on twitter than reddit?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336A57A-1DEE-00B9-EAD1-FAB84E17E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81"/>
          <a:stretch/>
        </p:blipFill>
        <p:spPr>
          <a:xfrm>
            <a:off x="643152" y="890649"/>
            <a:ext cx="3928848" cy="24498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36D35-0618-1181-0301-1724155A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3441" y="4574925"/>
            <a:ext cx="1774938" cy="71105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endParaRPr lang="en-US" sz="1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16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Unfortunately,  YES!</a:t>
            </a:r>
          </a:p>
          <a:p>
            <a:pPr marL="0" indent="0">
              <a:buNone/>
            </a:pPr>
            <a:endParaRPr lang="en-US" sz="1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F7DAB-95C0-833C-ED47-5617F746D1B1}"/>
              </a:ext>
            </a:extLst>
          </p:cNvPr>
          <p:cNvSpPr txBox="1"/>
          <p:nvPr/>
        </p:nvSpPr>
        <p:spPr>
          <a:xfrm>
            <a:off x="497076" y="368135"/>
            <a:ext cx="407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on Hate speech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FA5BF-1A69-120F-2E6A-C663AD30EBB3}"/>
              </a:ext>
            </a:extLst>
          </p:cNvPr>
          <p:cNvSpPr txBox="1"/>
          <p:nvPr/>
        </p:nvSpPr>
        <p:spPr>
          <a:xfrm>
            <a:off x="4948008" y="368134"/>
            <a:ext cx="36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on Hate speech</a:t>
            </a:r>
          </a:p>
        </p:txBody>
      </p:sp>
    </p:spTree>
    <p:extLst>
      <p:ext uri="{BB962C8B-B14F-4D97-AF65-F5344CB8AC3E}">
        <p14:creationId xmlns:p14="http://schemas.microsoft.com/office/powerpoint/2010/main" val="332295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7DB1-4AC7-E34B-D5B9-FB2CAFDA1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5D9F05-4E59-180D-F862-CE914F75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36" t="5854" r="20373"/>
          <a:stretch/>
        </p:blipFill>
        <p:spPr>
          <a:xfrm>
            <a:off x="221746" y="518984"/>
            <a:ext cx="4004133" cy="3029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EFC09-E4AC-4CCE-A4E9-4C8A3456A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3" t="6119" r="13659"/>
          <a:stretch/>
        </p:blipFill>
        <p:spPr>
          <a:xfrm>
            <a:off x="4146411" y="484632"/>
            <a:ext cx="4514561" cy="2965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F52F1A-CAB3-FD84-69BA-49BD91B2D6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8" r="9002"/>
          <a:stretch/>
        </p:blipFill>
        <p:spPr>
          <a:xfrm>
            <a:off x="4353703" y="3849256"/>
            <a:ext cx="3851183" cy="2965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76606C-442C-F169-0547-F51655B30D92}"/>
              </a:ext>
            </a:extLst>
          </p:cNvPr>
          <p:cNvSpPr txBox="1"/>
          <p:nvPr/>
        </p:nvSpPr>
        <p:spPr>
          <a:xfrm>
            <a:off x="903275" y="170061"/>
            <a:ext cx="28228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Hate speech in training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B33F1-1F38-D236-8BDC-DF2F3B6AF643}"/>
              </a:ext>
            </a:extLst>
          </p:cNvPr>
          <p:cNvSpPr txBox="1"/>
          <p:nvPr/>
        </p:nvSpPr>
        <p:spPr>
          <a:xfrm>
            <a:off x="4353703" y="98124"/>
            <a:ext cx="4307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Ethnicity based hate speech in 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B49B2-7551-513A-87D3-9893180E6741}"/>
              </a:ext>
            </a:extLst>
          </p:cNvPr>
          <p:cNvSpPr txBox="1"/>
          <p:nvPr/>
        </p:nvSpPr>
        <p:spPr>
          <a:xfrm>
            <a:off x="5353816" y="3518746"/>
            <a:ext cx="2307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Hate speech on Reddit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1BCA4-5AAE-4357-7CFE-C670E6DE0C73}"/>
              </a:ext>
            </a:extLst>
          </p:cNvPr>
          <p:cNvSpPr txBox="1"/>
          <p:nvPr/>
        </p:nvSpPr>
        <p:spPr>
          <a:xfrm>
            <a:off x="1276674" y="3553454"/>
            <a:ext cx="234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Hate speech on Twitter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9D7D98-685D-528F-C049-BFD0B79A3F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66" b="2946"/>
          <a:stretch/>
        </p:blipFill>
        <p:spPr>
          <a:xfrm>
            <a:off x="57440" y="3892008"/>
            <a:ext cx="4514560" cy="29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25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E3AA7-513E-1F69-F7BC-0B27B5BEC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35"/>
          <a:stretch/>
        </p:blipFill>
        <p:spPr>
          <a:xfrm>
            <a:off x="4816548" y="950026"/>
            <a:ext cx="3589073" cy="24080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837459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3981573"/>
            <a:ext cx="7667244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749FF-0376-5D59-6786-931B22D98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92" y="4162031"/>
            <a:ext cx="7229882" cy="1767141"/>
          </a:xfrm>
        </p:spPr>
        <p:txBody>
          <a:bodyPr>
            <a:normAutofit/>
          </a:bodyPr>
          <a:lstStyle/>
          <a:p>
            <a:pPr algn="r"/>
            <a:r>
              <a:rPr lang="en-US" sz="3900" dirty="0"/>
              <a:t>Ethnicity-based Hate speech models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473E28-0398-C5E1-5009-0EE1E5E15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37"/>
          <a:stretch/>
        </p:blipFill>
        <p:spPr>
          <a:xfrm>
            <a:off x="738376" y="950026"/>
            <a:ext cx="3712974" cy="23337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78" y="6128670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51293" y="6229681"/>
            <a:ext cx="3429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73188" y="6258874"/>
            <a:ext cx="299110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3A1ED-5338-B7D2-DDDE-973CCB75D47C}"/>
              </a:ext>
            </a:extLst>
          </p:cNvPr>
          <p:cNvSpPr txBox="1"/>
          <p:nvPr/>
        </p:nvSpPr>
        <p:spPr>
          <a:xfrm>
            <a:off x="497076" y="368135"/>
            <a:ext cx="407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 on Hate speech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ECC11-1BF1-17C9-856D-DB4D0C3581F9}"/>
              </a:ext>
            </a:extLst>
          </p:cNvPr>
          <p:cNvSpPr txBox="1"/>
          <p:nvPr/>
        </p:nvSpPr>
        <p:spPr>
          <a:xfrm>
            <a:off x="4948008" y="368134"/>
            <a:ext cx="369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on Hate speech</a:t>
            </a:r>
          </a:p>
        </p:txBody>
      </p:sp>
    </p:spTree>
    <p:extLst>
      <p:ext uri="{BB962C8B-B14F-4D97-AF65-F5344CB8AC3E}">
        <p14:creationId xmlns:p14="http://schemas.microsoft.com/office/powerpoint/2010/main" val="3843069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EA727-D637-F0A4-C62B-8C3923E11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91" y="159372"/>
            <a:ext cx="8742218" cy="160934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kind of language do we see on twitter vs Reddit when ethnicity hate speech is flagged?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77BBE7-C4F4-56FC-1CA6-4EDA81E34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87"/>
          <a:stretch/>
        </p:blipFill>
        <p:spPr>
          <a:xfrm>
            <a:off x="4065276" y="4253348"/>
            <a:ext cx="5078723" cy="2536072"/>
          </a:xfrm>
          <a:prstGeom prst="rect">
            <a:avLst/>
          </a:prstGeom>
        </p:spPr>
      </p:pic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3E40FFDD-4F89-9484-7A60-C41CC616487E}"/>
              </a:ext>
            </a:extLst>
          </p:cNvPr>
          <p:cNvSpPr txBox="1">
            <a:spLocks/>
          </p:cNvSpPr>
          <p:nvPr/>
        </p:nvSpPr>
        <p:spPr>
          <a:xfrm>
            <a:off x="1032164" y="5304352"/>
            <a:ext cx="1891145" cy="722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/>
              <a:t>Reddit results for ethnicity-based hate speech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085B37-8337-B2B6-6A25-3457A48A91AD}"/>
              </a:ext>
            </a:extLst>
          </p:cNvPr>
          <p:cNvCxnSpPr/>
          <p:nvPr/>
        </p:nvCxnSpPr>
        <p:spPr>
          <a:xfrm>
            <a:off x="2923309" y="5703745"/>
            <a:ext cx="6373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5E3DBA29-C444-BB26-D9D2-7A24EBAFEBE1}"/>
              </a:ext>
            </a:extLst>
          </p:cNvPr>
          <p:cNvSpPr txBox="1">
            <a:spLocks/>
          </p:cNvSpPr>
          <p:nvPr/>
        </p:nvSpPr>
        <p:spPr>
          <a:xfrm>
            <a:off x="5524500" y="2477650"/>
            <a:ext cx="1891145" cy="722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Twitter results for ethnicity-based hate speech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892211-C6AF-45C4-6F1F-C61C4ACCA55C}"/>
              </a:ext>
            </a:extLst>
          </p:cNvPr>
          <p:cNvCxnSpPr>
            <a:cxnSpLocks/>
          </p:cNvCxnSpPr>
          <p:nvPr/>
        </p:nvCxnSpPr>
        <p:spPr>
          <a:xfrm flipH="1">
            <a:off x="4921827" y="2835479"/>
            <a:ext cx="6026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00C3295-5FE0-9090-8847-D21BD712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56479"/>
            <a:ext cx="4765942" cy="23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60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E7EE-58D9-60A5-6C48-DF5C9419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26" y="243556"/>
            <a:ext cx="8776855" cy="104574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Word clouds showing player specific ethnicity-based hate speech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6E10CA1B-CEE3-7F00-F9BC-4A00D2AC79D6}"/>
              </a:ext>
            </a:extLst>
          </p:cNvPr>
          <p:cNvSpPr txBox="1">
            <a:spLocks/>
          </p:cNvSpPr>
          <p:nvPr/>
        </p:nvSpPr>
        <p:spPr>
          <a:xfrm>
            <a:off x="6102981" y="4729566"/>
            <a:ext cx="2679213" cy="1186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No ethnicity-based hate speech for Saka or </a:t>
            </a:r>
            <a:r>
              <a:rPr lang="en-US" dirty="0" err="1"/>
              <a:t>Mbappe</a:t>
            </a:r>
            <a:r>
              <a:rPr lang="en-US" dirty="0"/>
              <a:t> was picked up by the logistic regression on Reddit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40E21B-BDA5-DC04-C82E-DDDBF6681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41"/>
          <a:stretch/>
        </p:blipFill>
        <p:spPr>
          <a:xfrm>
            <a:off x="3365013" y="1177636"/>
            <a:ext cx="5697609" cy="2859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9F9B9E-F357-CE8F-749A-AE59A3B43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9"/>
          <a:stretch/>
        </p:blipFill>
        <p:spPr>
          <a:xfrm>
            <a:off x="0" y="4170218"/>
            <a:ext cx="5347855" cy="2687782"/>
          </a:xfrm>
          <a:prstGeom prst="rect">
            <a:avLst/>
          </a:prstGeom>
        </p:spPr>
      </p:pic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BDB9D79-9873-0F98-9E48-0CCB49D7C108}"/>
              </a:ext>
            </a:extLst>
          </p:cNvPr>
          <p:cNvSpPr txBox="1">
            <a:spLocks/>
          </p:cNvSpPr>
          <p:nvPr/>
        </p:nvSpPr>
        <p:spPr>
          <a:xfrm>
            <a:off x="671946" y="2301918"/>
            <a:ext cx="1891145" cy="7227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Twitter results using logistic regression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B6AA4E-3107-78A7-F7A8-3AA4FCF50A79}"/>
              </a:ext>
            </a:extLst>
          </p:cNvPr>
          <p:cNvCxnSpPr/>
          <p:nvPr/>
        </p:nvCxnSpPr>
        <p:spPr>
          <a:xfrm>
            <a:off x="2563091" y="2701311"/>
            <a:ext cx="6373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BF3238-908C-2BC9-791F-2A66F2A65955}"/>
              </a:ext>
            </a:extLst>
          </p:cNvPr>
          <p:cNvCxnSpPr>
            <a:cxnSpLocks/>
          </p:cNvCxnSpPr>
          <p:nvPr/>
        </p:nvCxnSpPr>
        <p:spPr>
          <a:xfrm>
            <a:off x="1565563" y="3047629"/>
            <a:ext cx="0" cy="7627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124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2401-C322-8546-2C78-A8E4D4EF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4B024-196B-CB15-9931-B01533F16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4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4AE2C-E209-DDA5-5D78-C9E6B897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928532"/>
          </a:xfrm>
        </p:spPr>
        <p:txBody>
          <a:bodyPr>
            <a:normAutofit fontScale="90000"/>
          </a:bodyPr>
          <a:lstStyle/>
          <a:p>
            <a:r>
              <a:rPr lang="en-US" dirty="0"/>
              <a:t>Sentiment analysis on select players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103C68E-EC6E-440E-62AD-A9A5CE883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405193"/>
            <a:ext cx="7772400" cy="34827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A80172-8A45-162B-798D-A3CC1F598909}"/>
              </a:ext>
            </a:extLst>
          </p:cNvPr>
          <p:cNvCxnSpPr>
            <a:cxnSpLocks/>
          </p:cNvCxnSpPr>
          <p:nvPr/>
        </p:nvCxnSpPr>
        <p:spPr>
          <a:xfrm flipV="1">
            <a:off x="7270053" y="4307819"/>
            <a:ext cx="0" cy="603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59E7833-EB7F-4199-588F-ED3337F33B07}"/>
              </a:ext>
            </a:extLst>
          </p:cNvPr>
          <p:cNvSpPr txBox="1"/>
          <p:nvPr/>
        </p:nvSpPr>
        <p:spPr>
          <a:xfrm>
            <a:off x="6791202" y="4911634"/>
            <a:ext cx="957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Saka comes off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CC5133-631A-97AF-BAF3-2BE529BAEA24}"/>
              </a:ext>
            </a:extLst>
          </p:cNvPr>
          <p:cNvCxnSpPr>
            <a:cxnSpLocks/>
          </p:cNvCxnSpPr>
          <p:nvPr/>
        </p:nvCxnSpPr>
        <p:spPr>
          <a:xfrm flipV="1">
            <a:off x="1954764" y="3901890"/>
            <a:ext cx="0" cy="1077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155CBE-FCA6-7746-D26E-BD083EEE09A6}"/>
              </a:ext>
            </a:extLst>
          </p:cNvPr>
          <p:cNvSpPr txBox="1"/>
          <p:nvPr/>
        </p:nvSpPr>
        <p:spPr>
          <a:xfrm>
            <a:off x="1609543" y="5078150"/>
            <a:ext cx="957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Kickoff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AD5CA7-FB91-3B3E-406F-A9841AFA1899}"/>
              </a:ext>
            </a:extLst>
          </p:cNvPr>
          <p:cNvCxnSpPr>
            <a:cxnSpLocks/>
          </p:cNvCxnSpPr>
          <p:nvPr/>
        </p:nvCxnSpPr>
        <p:spPr>
          <a:xfrm flipV="1">
            <a:off x="2716544" y="4470263"/>
            <a:ext cx="0" cy="9030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9704835-C3D0-14F5-ADDD-ADE67E337E4B}"/>
              </a:ext>
            </a:extLst>
          </p:cNvPr>
          <p:cNvSpPr txBox="1"/>
          <p:nvPr/>
        </p:nvSpPr>
        <p:spPr>
          <a:xfrm>
            <a:off x="2938914" y="5881419"/>
            <a:ext cx="143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Tchoumeni</a:t>
            </a:r>
            <a:r>
              <a:rPr lang="en-US" sz="1200" dirty="0"/>
              <a:t> scores for France and Saka fouled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AF1882-8810-C71E-4BC8-D509F4EFF1EB}"/>
              </a:ext>
            </a:extLst>
          </p:cNvPr>
          <p:cNvCxnSpPr>
            <a:cxnSpLocks/>
          </p:cNvCxnSpPr>
          <p:nvPr/>
        </p:nvCxnSpPr>
        <p:spPr>
          <a:xfrm flipV="1">
            <a:off x="5687145" y="4307819"/>
            <a:ext cx="0" cy="14118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B7FF1C-C0D9-0631-8997-6E7EB05464F1}"/>
              </a:ext>
            </a:extLst>
          </p:cNvPr>
          <p:cNvSpPr txBox="1"/>
          <p:nvPr/>
        </p:nvSpPr>
        <p:spPr>
          <a:xfrm>
            <a:off x="5398817" y="5719620"/>
            <a:ext cx="957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Penalty scored for England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749D1E-8304-1DAF-61A4-D27064D60E25}"/>
              </a:ext>
            </a:extLst>
          </p:cNvPr>
          <p:cNvCxnSpPr>
            <a:cxnSpLocks/>
          </p:cNvCxnSpPr>
          <p:nvPr/>
        </p:nvCxnSpPr>
        <p:spPr>
          <a:xfrm>
            <a:off x="7270053" y="3133725"/>
            <a:ext cx="0" cy="590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9240C1-D7CE-55F6-D409-3148C81B4120}"/>
              </a:ext>
            </a:extLst>
          </p:cNvPr>
          <p:cNvSpPr txBox="1"/>
          <p:nvPr/>
        </p:nvSpPr>
        <p:spPr>
          <a:xfrm>
            <a:off x="5877668" y="2088515"/>
            <a:ext cx="2356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Penalty missed for England after Giroud scores</a:t>
            </a:r>
          </a:p>
        </p:txBody>
      </p:sp>
    </p:spTree>
    <p:extLst>
      <p:ext uri="{BB962C8B-B14F-4D97-AF65-F5344CB8AC3E}">
        <p14:creationId xmlns:p14="http://schemas.microsoft.com/office/powerpoint/2010/main" val="325011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7232" y="0"/>
            <a:ext cx="326676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6959E-1593-7D0F-A16C-795066BB3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262" y="484632"/>
            <a:ext cx="265802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800"/>
              <a:t>What’s the problem?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C54D5-4AE1-A013-19DC-748C6AB06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99" y="1975950"/>
            <a:ext cx="5161702" cy="29163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F3E-8C9E-45BB-DD87-477CB131D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263" y="2121408"/>
            <a:ext cx="2658025" cy="4050792"/>
          </a:xfrm>
        </p:spPr>
        <p:txBody>
          <a:bodyPr>
            <a:normAutofit/>
          </a:bodyPr>
          <a:lstStyle/>
          <a:p>
            <a:r>
              <a:rPr lang="en-US" sz="1400" dirty="0"/>
              <a:t>Elon Musk took over twitter on the 27</a:t>
            </a:r>
            <a:r>
              <a:rPr lang="en-US" sz="1400" baseline="30000" dirty="0"/>
              <a:t>th</a:t>
            </a:r>
            <a:r>
              <a:rPr lang="en-US" sz="1400" dirty="0"/>
              <a:t> October 2022</a:t>
            </a:r>
          </a:p>
          <a:p>
            <a:r>
              <a:rPr lang="en-US" sz="1400" dirty="0"/>
              <a:t>He has fired half the workforce, further staff have quit following demands to be ‘hardcore’ and he has visions for the company to allow greater free speech</a:t>
            </a:r>
          </a:p>
          <a:p>
            <a:r>
              <a:rPr lang="en-US" sz="1400" dirty="0"/>
              <a:t>Since his take over he has claimed that hate speech impressions are lower</a:t>
            </a:r>
          </a:p>
          <a:p>
            <a:endParaRPr lang="en-US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912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C1B4-BB42-53C2-C36F-C0228A323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511898"/>
            <a:ext cx="7543800" cy="1609344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/>
              <a:t>This claim is not backed up by external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161FA7-32EA-D4F2-327F-9C60033C6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87" y="292949"/>
            <a:ext cx="5233963" cy="38077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4431215"/>
            <a:ext cx="75438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6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77232" y="0"/>
            <a:ext cx="326676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29DD7-D47E-E9B4-FB36-33147BB7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262" y="484632"/>
            <a:ext cx="265802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800"/>
              <a:t>planned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3F00-80C2-5664-2B1D-99E04C69D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7263" y="2121408"/>
            <a:ext cx="2658025" cy="4050792"/>
          </a:xfrm>
        </p:spPr>
        <p:txBody>
          <a:bodyPr>
            <a:normAutofit/>
          </a:bodyPr>
          <a:lstStyle/>
          <a:p>
            <a:r>
              <a:rPr lang="en-US" sz="1400" dirty="0"/>
              <a:t>Development of a model that detects hate speech on twitter</a:t>
            </a:r>
          </a:p>
          <a:p>
            <a:r>
              <a:rPr lang="en-US" sz="1400" dirty="0"/>
              <a:t>Adaptation of this model for other platforms</a:t>
            </a:r>
          </a:p>
          <a:p>
            <a:r>
              <a:rPr lang="en-US" sz="1400" dirty="0"/>
              <a:t>Comparison of change in hate speech detection over the same time period</a:t>
            </a:r>
          </a:p>
          <a:p>
            <a:r>
              <a:rPr lang="en-US" sz="1400" dirty="0"/>
              <a:t>Pre and post musk wasn’t possible as historical data needs to be paid for</a:t>
            </a:r>
          </a:p>
          <a:p>
            <a:r>
              <a:rPr lang="en-US" sz="1400" dirty="0"/>
              <a:t>Switch to during the England France Match</a:t>
            </a:r>
          </a:p>
          <a:p>
            <a:r>
              <a:rPr lang="en-US" sz="1400" dirty="0"/>
              <a:t>Selected Reddit as the comparison site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C5C02F2-2FC5-9BC6-62EF-BE0B678793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682430"/>
              </p:ext>
            </p:extLst>
          </p:nvPr>
        </p:nvGraphicFramePr>
        <p:xfrm>
          <a:off x="475499" y="640080"/>
          <a:ext cx="5161702" cy="2935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68567-37B3-CE32-AB35-BA42075DD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968" y="3692977"/>
            <a:ext cx="2944100" cy="29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1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9A548D01-86BC-4A04-9A19-23363A0A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4D53C06F-02C4-42B7-AAB4-056E8ECC6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9144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9FCCE-AAF5-66EE-2ED6-EB7C5D25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846002"/>
            <a:ext cx="7543800" cy="1522993"/>
          </a:xfrm>
        </p:spPr>
        <p:txBody>
          <a:bodyPr>
            <a:normAutofit/>
          </a:bodyPr>
          <a:lstStyle/>
          <a:p>
            <a:r>
              <a:rPr lang="en-US" sz="5200"/>
              <a:t>Stage 1: finding a training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DC079-6C59-91B2-DF20-0BD01204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79" y="868552"/>
            <a:ext cx="3528314" cy="3488445"/>
          </a:xfrm>
        </p:spPr>
        <p:txBody>
          <a:bodyPr>
            <a:normAutofit/>
          </a:bodyPr>
          <a:lstStyle/>
          <a:p>
            <a:r>
              <a:rPr lang="en-US" sz="1400" dirty="0"/>
              <a:t>I eventually landed on:  </a:t>
            </a:r>
            <a:r>
              <a:rPr lang="en-GB" sz="1400" dirty="0" err="1"/>
              <a:t>Vidgen</a:t>
            </a:r>
            <a:r>
              <a:rPr lang="en-GB" sz="1400" dirty="0"/>
              <a:t> et al. (2021) </a:t>
            </a:r>
          </a:p>
          <a:p>
            <a:r>
              <a:rPr lang="en-GB" sz="1400" dirty="0"/>
              <a:t>Learning From the Worst: A dynamically generated hate dataset</a:t>
            </a:r>
          </a:p>
          <a:p>
            <a:pPr lvl="1"/>
            <a:r>
              <a:rPr lang="en-GB" sz="1400" dirty="0"/>
              <a:t>41000 entries, some real tweets, some edited by the authors for the sake of analysis</a:t>
            </a:r>
          </a:p>
          <a:p>
            <a:pPr lvl="1"/>
            <a:r>
              <a:rPr lang="en-GB" sz="1400" dirty="0"/>
              <a:t>33,000 were classified as to who is the target of the hate speech</a:t>
            </a:r>
          </a:p>
          <a:p>
            <a:pPr lvl="1"/>
            <a:r>
              <a:rPr lang="en-GB" sz="1400" dirty="0"/>
              <a:t>Pre-classified as to train/test</a:t>
            </a:r>
          </a:p>
          <a:p>
            <a:pPr lvl="1"/>
            <a:r>
              <a:rPr lang="en-GB" sz="1400" dirty="0"/>
              <a:t>Also classified the type and target of hate speech</a:t>
            </a:r>
          </a:p>
          <a:p>
            <a:endParaRPr lang="en-US" sz="1600" dirty="0"/>
          </a:p>
        </p:txBody>
      </p:sp>
      <p:grpSp>
        <p:nvGrpSpPr>
          <p:cNvPr id="23" name="Group 12">
            <a:extLst>
              <a:ext uri="{FF2B5EF4-FFF2-40B4-BE49-F238E27FC236}">
                <a16:creationId xmlns:a16="http://schemas.microsoft.com/office/drawing/2014/main" id="{F0B2D325-F52B-42D3-B95B-0B567E1B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51293" y="6229681"/>
            <a:ext cx="3429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4412BC-E554-4709-B783-CCD157054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4" name="Oval 14">
              <a:extLst>
                <a:ext uri="{FF2B5EF4-FFF2-40B4-BE49-F238E27FC236}">
                  <a16:creationId xmlns:a16="http://schemas.microsoft.com/office/drawing/2014/main" id="{4111AF4E-4C22-4675-8450-1A2447ECB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72A538C-053D-3B93-659C-2BD831F5B0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0700" y="965199"/>
            <a:ext cx="4759319" cy="17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90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346946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299696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484779"/>
            <a:ext cx="7667244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4068923"/>
            <a:ext cx="810678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" y="4225845"/>
            <a:ext cx="9144000" cy="261046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BBFD3E-CA17-C1DE-75E7-ED88EABA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69" y="4355692"/>
            <a:ext cx="7881802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300" dirty="0">
                <a:solidFill>
                  <a:schemeClr val="tx1"/>
                </a:solidFill>
              </a:rPr>
              <a:t>Stage 2: Scraping Twitter and Reddit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16061-19B6-9DF1-6D06-7E07DA437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386" y="5908301"/>
            <a:ext cx="7881801" cy="70204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1700" dirty="0">
                <a:solidFill>
                  <a:srgbClr val="FFFFFF"/>
                </a:solidFill>
              </a:rPr>
              <a:t>Collecting tweets and data from reddit and twitter through their official APIs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FFFFFF"/>
                </a:solidFill>
              </a:rPr>
              <a:t>During the England/France World cup 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9F5D-1E8E-D8A2-965B-4E5F7F39FC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08"/>
          <a:stretch/>
        </p:blipFill>
        <p:spPr>
          <a:xfrm>
            <a:off x="20" y="10"/>
            <a:ext cx="9143980" cy="42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6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653241"/>
            <a:ext cx="818159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1" y="822324"/>
            <a:ext cx="3862197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D9A04-EDE9-D19E-43F4-D577D417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465790"/>
            <a:ext cx="2895599" cy="3941345"/>
          </a:xfrm>
        </p:spPr>
        <p:txBody>
          <a:bodyPr>
            <a:normAutofit/>
          </a:bodyPr>
          <a:lstStyle/>
          <a:p>
            <a:r>
              <a:rPr lang="en-US" sz="5200" dirty="0"/>
              <a:t>Stage 3: cleaning and preparing the data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8F2A79D-A528-30E4-1934-A4EC7113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299" y="1359090"/>
            <a:ext cx="3849499" cy="4048046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Converting twitter </a:t>
            </a:r>
            <a:r>
              <a:rPr lang="en-US" dirty="0" err="1"/>
              <a:t>json</a:t>
            </a:r>
            <a:r>
              <a:rPr lang="en-US" dirty="0"/>
              <a:t> to a csv</a:t>
            </a:r>
          </a:p>
          <a:p>
            <a:r>
              <a:rPr lang="en-US" dirty="0"/>
              <a:t>Removing website links and automated messages from bots</a:t>
            </a:r>
          </a:p>
          <a:p>
            <a:r>
              <a:rPr lang="en-US" dirty="0"/>
              <a:t>Removing null tweets</a:t>
            </a:r>
          </a:p>
          <a:p>
            <a:r>
              <a:rPr lang="en-US" dirty="0"/>
              <a:t>Removing RT</a:t>
            </a:r>
          </a:p>
          <a:p>
            <a:r>
              <a:rPr lang="en-US" dirty="0"/>
              <a:t>Removing non-English tweets </a:t>
            </a:r>
          </a:p>
          <a:p>
            <a:r>
              <a:rPr lang="en-US" dirty="0"/>
              <a:t>Removing mentions of user (@...)</a:t>
            </a:r>
          </a:p>
          <a:p>
            <a:r>
              <a:rPr lang="en-US" dirty="0"/>
              <a:t>Removing stop words</a:t>
            </a:r>
          </a:p>
          <a:p>
            <a:r>
              <a:rPr lang="en-US" dirty="0"/>
              <a:t>Removing duplicates</a:t>
            </a:r>
          </a:p>
          <a:p>
            <a:r>
              <a:rPr lang="en-US" dirty="0"/>
              <a:t>Removing old reddit data pre 10/12/2022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203" y="6121662"/>
            <a:ext cx="818159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429E8-E87B-ABDD-6807-CCDD6C149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b="1" dirty="0"/>
              <a:t>ariable creation: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D87D3-8EFD-45C3-FC26-D4EB0E4077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1">
            <a:normAutofit/>
          </a:bodyPr>
          <a:lstStyle/>
          <a:p>
            <a:r>
              <a:rPr lang="en-US" dirty="0" err="1"/>
              <a:t>Hurtlex</a:t>
            </a:r>
            <a:r>
              <a:rPr lang="en-US" dirty="0"/>
              <a:t> dictionary of hate words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Capital letter count</a:t>
            </a:r>
          </a:p>
          <a:p>
            <a:r>
              <a:rPr lang="en-US" dirty="0" err="1"/>
              <a:t>TFIDFVectorizer</a:t>
            </a:r>
            <a:r>
              <a:rPr lang="en-US" dirty="0"/>
              <a:t> (</a:t>
            </a:r>
            <a:r>
              <a:rPr lang="en-GB" dirty="0"/>
              <a:t>term frequency–inverse document frequency)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BA913-D6E5-414C-FEBE-E1C009875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Models tested: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A1A931-13B1-231F-617C-8E05A1B471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Decision Tress classifier</a:t>
            </a:r>
          </a:p>
          <a:p>
            <a:r>
              <a:rPr lang="en-US" dirty="0"/>
              <a:t>Neural network</a:t>
            </a:r>
          </a:p>
          <a:p>
            <a:r>
              <a:rPr lang="en-US" dirty="0"/>
              <a:t>Support vector classification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CF194-6564-A16E-0CF9-E1CFE7F8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4: building the model in scikit learn</a:t>
            </a:r>
          </a:p>
        </p:txBody>
      </p:sp>
    </p:spTree>
    <p:extLst>
      <p:ext uri="{BB962C8B-B14F-4D97-AF65-F5344CB8AC3E}">
        <p14:creationId xmlns:p14="http://schemas.microsoft.com/office/powerpoint/2010/main" val="154268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7DDB608-1734-D579-39CE-4D380A58003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79029002"/>
              </p:ext>
            </p:extLst>
          </p:nvPr>
        </p:nvGraphicFramePr>
        <p:xfrm>
          <a:off x="164568" y="246026"/>
          <a:ext cx="4973595" cy="5997976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2824411">
                  <a:extLst>
                    <a:ext uri="{9D8B030D-6E8A-4147-A177-3AD203B41FA5}">
                      <a16:colId xmlns:a16="http://schemas.microsoft.com/office/drawing/2014/main" val="3788485897"/>
                    </a:ext>
                  </a:extLst>
                </a:gridCol>
                <a:gridCol w="537296">
                  <a:extLst>
                    <a:ext uri="{9D8B030D-6E8A-4147-A177-3AD203B41FA5}">
                      <a16:colId xmlns:a16="http://schemas.microsoft.com/office/drawing/2014/main" val="1282669949"/>
                    </a:ext>
                  </a:extLst>
                </a:gridCol>
                <a:gridCol w="537296">
                  <a:extLst>
                    <a:ext uri="{9D8B030D-6E8A-4147-A177-3AD203B41FA5}">
                      <a16:colId xmlns:a16="http://schemas.microsoft.com/office/drawing/2014/main" val="2388467120"/>
                    </a:ext>
                  </a:extLst>
                </a:gridCol>
                <a:gridCol w="537296">
                  <a:extLst>
                    <a:ext uri="{9D8B030D-6E8A-4147-A177-3AD203B41FA5}">
                      <a16:colId xmlns:a16="http://schemas.microsoft.com/office/drawing/2014/main" val="2179409425"/>
                    </a:ext>
                  </a:extLst>
                </a:gridCol>
                <a:gridCol w="537296">
                  <a:extLst>
                    <a:ext uri="{9D8B030D-6E8A-4147-A177-3AD203B41FA5}">
                      <a16:colId xmlns:a16="http://schemas.microsoft.com/office/drawing/2014/main" val="902566052"/>
                    </a:ext>
                  </a:extLst>
                </a:gridCol>
              </a:tblGrid>
              <a:tr h="194940">
                <a:tc>
                  <a:txBody>
                    <a:bodyPr/>
                    <a:lstStyle/>
                    <a:p>
                      <a:pPr algn="l" fontAlgn="b"/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Precision on 1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Recall on 1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Precision on 1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Recall on 1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ctr"/>
                </a:tc>
                <a:extLst>
                  <a:ext uri="{0D108BD9-81ED-4DB2-BD59-A6C34878D82A}">
                    <a16:rowId xmlns:a16="http://schemas.microsoft.com/office/drawing/2014/main" val="459392129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Logistic regression on overall hate speech: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0.78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295151648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Random forest on overall hate speech with 100 trees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2174705132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Adaboostclassifer and decision tree classifer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0.44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956283850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10,5 and relu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2740187605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10,5 and identity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0.95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770929753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10,5 and logistic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0.58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134298906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10,5 and tanh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247577090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10,5 and logistic and sgd,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0.55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686139812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10,5 and logistic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0.58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193216232"/>
                  </a:ext>
                </a:extLst>
              </a:tr>
              <a:tr h="19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10,5 and logistic and adam with constant learning rate,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274427315"/>
                  </a:ext>
                </a:extLst>
              </a:tr>
              <a:tr h="19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10,5 and logistic and adam with invscaling learning rate,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019323505"/>
                  </a:ext>
                </a:extLst>
              </a:tr>
              <a:tr h="19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10,5 and logistic and adam with adaptive learning rate,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081651360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10,100 and logistic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1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684725586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100 and logistic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586032730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100,10 and logistic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513413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 dirty="0">
                          <a:effectLst/>
                        </a:rPr>
                        <a:t>MLP classifier with 100,100,10 and logistic and </a:t>
                      </a:r>
                      <a:r>
                        <a:rPr lang="en-GB" sz="600" u="none" strike="noStrike" dirty="0" err="1">
                          <a:effectLst/>
                        </a:rPr>
                        <a:t>adam</a:t>
                      </a:r>
                      <a:r>
                        <a:rPr lang="en-GB" sz="600" u="none" strike="noStrike" dirty="0">
                          <a:effectLst/>
                        </a:rPr>
                        <a:t>, max </a:t>
                      </a:r>
                      <a:r>
                        <a:rPr lang="en-GB" sz="600" u="none" strike="noStrike" dirty="0" err="1">
                          <a:effectLst/>
                        </a:rPr>
                        <a:t>iter</a:t>
                      </a:r>
                      <a:r>
                        <a:rPr lang="en-GB" sz="600" u="none" strike="noStrike" dirty="0">
                          <a:effectLst/>
                        </a:rPr>
                        <a:t> 500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1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246819313"/>
                  </a:ext>
                </a:extLst>
              </a:tr>
              <a:tr h="37405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 dirty="0">
                          <a:effectLst/>
                        </a:rPr>
                        <a:t>MLP classifier with 10,100,100 and logistic and </a:t>
                      </a:r>
                      <a:r>
                        <a:rPr lang="en-GB" sz="600" u="none" strike="noStrike" dirty="0" err="1">
                          <a:effectLst/>
                        </a:rPr>
                        <a:t>adam</a:t>
                      </a:r>
                      <a:r>
                        <a:rPr lang="en-GB" sz="600" u="none" strike="noStrike" dirty="0">
                          <a:effectLst/>
                        </a:rPr>
                        <a:t>, max </a:t>
                      </a:r>
                      <a:r>
                        <a:rPr lang="en-GB" sz="600" u="none" strike="noStrike" dirty="0" err="1">
                          <a:effectLst/>
                        </a:rPr>
                        <a:t>iter</a:t>
                      </a:r>
                      <a:r>
                        <a:rPr lang="en-GB" sz="600" u="none" strike="noStrike" dirty="0">
                          <a:effectLst/>
                        </a:rPr>
                        <a:t> 500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1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906488118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 and logistic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2762708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100,10,100 and logistic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2068510738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 dirty="0">
                          <a:effectLst/>
                        </a:rPr>
                        <a:t>MLP classifier with 10,10 and logistic and </a:t>
                      </a:r>
                      <a:r>
                        <a:rPr lang="en-GB" sz="600" u="none" strike="noStrike" dirty="0" err="1">
                          <a:effectLst/>
                        </a:rPr>
                        <a:t>adam</a:t>
                      </a:r>
                      <a:r>
                        <a:rPr lang="en-GB" sz="600" u="none" strike="noStrike" dirty="0">
                          <a:effectLst/>
                        </a:rPr>
                        <a:t>, max </a:t>
                      </a:r>
                      <a:r>
                        <a:rPr lang="en-GB" sz="600" u="none" strike="noStrike" dirty="0" err="1">
                          <a:effectLst/>
                        </a:rPr>
                        <a:t>iter</a:t>
                      </a:r>
                      <a:r>
                        <a:rPr lang="en-GB" sz="600" u="none" strike="noStrike" dirty="0">
                          <a:effectLst/>
                        </a:rPr>
                        <a:t> 500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23937210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 dirty="0">
                          <a:effectLst/>
                        </a:rPr>
                        <a:t>MLP classifier with 50 and logistic and </a:t>
                      </a:r>
                      <a:r>
                        <a:rPr lang="en-GB" sz="600" u="none" strike="noStrike" dirty="0" err="1">
                          <a:effectLst/>
                        </a:rPr>
                        <a:t>adam</a:t>
                      </a:r>
                      <a:r>
                        <a:rPr lang="en-GB" sz="600" u="none" strike="noStrike" dirty="0">
                          <a:effectLst/>
                        </a:rPr>
                        <a:t>, max </a:t>
                      </a:r>
                      <a:r>
                        <a:rPr lang="en-GB" sz="600" u="none" strike="noStrike" dirty="0" err="1">
                          <a:effectLst/>
                        </a:rPr>
                        <a:t>iter</a:t>
                      </a:r>
                      <a:r>
                        <a:rPr lang="en-GB" sz="600" u="none" strike="noStrike" dirty="0">
                          <a:effectLst/>
                        </a:rPr>
                        <a:t> 500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0.77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0.86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0.63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0.69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462137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25 and logistic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843877247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25,25 and logistic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971063797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50 and logistic and adam, max iter 300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977329856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40 and logistic and adam, max iter 500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534584363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Random forest on overall hate speech with 100 trees on char_wb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712409982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Random forest on overall hate speech with 50 trees on char_wb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790380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Random forest on overall hate speech with 1000 trees on char_wb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0.58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589748748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Random forest on overall hate speech with 10 trees on char_wb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385466793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Random forest on overall hate speech with 20 trees on char_wb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769023571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Random forest on overall hate speech with 30 trees on char_wb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0.56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2699592728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Random forest on overall hate speech with 40 trees on char_wb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2333587902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Random forest on overall hate speech with 35 trees on char_wb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085108439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Support vector Classification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902476756"/>
                  </a:ext>
                </a:extLst>
              </a:tr>
              <a:tr h="194940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Decision tree classifier with min samples split of 0.075, max depth of 30, min samples leaf of 0.01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0.73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753576888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 dirty="0">
                          <a:effectLst/>
                        </a:rPr>
                        <a:t>Logistic regression on overall hate speech: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630089855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>
                          <a:effectLst/>
                        </a:rPr>
                        <a:t>then including upper and lower case words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4273066821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>
                          <a:effectLst/>
                        </a:rPr>
                        <a:t>with ascii </a:t>
                      </a:r>
                      <a:r>
                        <a:rPr lang="en-GB" sz="600" u="none" strike="noStrike" dirty="0" err="1">
                          <a:effectLst/>
                        </a:rPr>
                        <a:t>strippin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850528995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>
                          <a:effectLst/>
                        </a:rPr>
                        <a:t>with unicode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0.65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264917739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>
                          <a:effectLst/>
                        </a:rPr>
                        <a:t>character analyser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0.7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267856059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>
                          <a:effectLst/>
                        </a:rPr>
                        <a:t>char_wb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2739223708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>
                          <a:effectLst/>
                        </a:rPr>
                        <a:t>char_wb and lowercase=false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0.7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798815873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 err="1">
                          <a:effectLst/>
                        </a:rPr>
                        <a:t>char_wb</a:t>
                      </a:r>
                      <a:r>
                        <a:rPr lang="en-GB" sz="600" u="none" strike="noStrike" dirty="0">
                          <a:effectLst/>
                        </a:rPr>
                        <a:t> and lowercase=false and </a:t>
                      </a:r>
                      <a:r>
                        <a:rPr lang="en-GB" sz="600" u="none" strike="noStrike" dirty="0" err="1">
                          <a:effectLst/>
                        </a:rPr>
                        <a:t>unicode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0.58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66824340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 err="1">
                          <a:effectLst/>
                        </a:rPr>
                        <a:t>char_wb</a:t>
                      </a:r>
                      <a:r>
                        <a:rPr lang="en-GB" sz="600" u="none" strike="noStrike" dirty="0">
                          <a:effectLst/>
                        </a:rPr>
                        <a:t> with </a:t>
                      </a:r>
                      <a:r>
                        <a:rPr lang="en-GB" sz="600" u="none" strike="noStrike" dirty="0" err="1">
                          <a:effectLst/>
                        </a:rPr>
                        <a:t>ngrams</a:t>
                      </a:r>
                      <a:r>
                        <a:rPr lang="en-GB" sz="600" u="none" strike="noStrike" dirty="0">
                          <a:effectLst/>
                        </a:rPr>
                        <a:t> 1 to 2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0.68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5834368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 err="1">
                          <a:effectLst/>
                        </a:rPr>
                        <a:t>char_wb</a:t>
                      </a:r>
                      <a:r>
                        <a:rPr lang="en-GB" sz="600" u="none" strike="noStrike" dirty="0">
                          <a:effectLst/>
                        </a:rPr>
                        <a:t> with </a:t>
                      </a:r>
                      <a:r>
                        <a:rPr lang="en-GB" sz="600" u="none" strike="noStrike" dirty="0" err="1">
                          <a:effectLst/>
                        </a:rPr>
                        <a:t>ngrams</a:t>
                      </a:r>
                      <a:r>
                        <a:rPr lang="en-GB" sz="600" u="none" strike="noStrike" dirty="0">
                          <a:effectLst/>
                        </a:rPr>
                        <a:t> 1 to 3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0.73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091707562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 err="1">
                          <a:effectLst/>
                        </a:rPr>
                        <a:t>char_wb</a:t>
                      </a:r>
                      <a:r>
                        <a:rPr lang="en-GB" sz="600" u="none" strike="noStrike" dirty="0">
                          <a:effectLst/>
                        </a:rPr>
                        <a:t> with </a:t>
                      </a:r>
                      <a:r>
                        <a:rPr lang="en-GB" sz="600" u="none" strike="noStrike" dirty="0" err="1">
                          <a:effectLst/>
                        </a:rPr>
                        <a:t>ngrams</a:t>
                      </a:r>
                      <a:r>
                        <a:rPr lang="en-GB" sz="600" u="none" strike="noStrike" dirty="0">
                          <a:effectLst/>
                        </a:rPr>
                        <a:t> 1 to 4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0.76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0.8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0.68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0.7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881140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 err="1">
                          <a:effectLst/>
                        </a:rPr>
                        <a:t>char_wb</a:t>
                      </a:r>
                      <a:r>
                        <a:rPr lang="en-GB" sz="600" u="none" strike="noStrike" dirty="0">
                          <a:effectLst/>
                        </a:rPr>
                        <a:t> with </a:t>
                      </a:r>
                      <a:r>
                        <a:rPr lang="en-GB" sz="600" u="none" strike="noStrike" dirty="0" err="1">
                          <a:effectLst/>
                        </a:rPr>
                        <a:t>ngrams</a:t>
                      </a:r>
                      <a:r>
                        <a:rPr lang="en-GB" sz="600" u="none" strike="noStrike" dirty="0">
                          <a:effectLst/>
                        </a:rPr>
                        <a:t> 1 to 5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0.77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0.7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822470283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 err="1">
                          <a:effectLst/>
                        </a:rPr>
                        <a:t>char_wb</a:t>
                      </a:r>
                      <a:r>
                        <a:rPr lang="en-GB" sz="600" u="none" strike="noStrike" dirty="0">
                          <a:effectLst/>
                        </a:rPr>
                        <a:t> with </a:t>
                      </a:r>
                      <a:r>
                        <a:rPr lang="en-GB" sz="600" u="none" strike="noStrike" dirty="0" err="1">
                          <a:effectLst/>
                        </a:rPr>
                        <a:t>ngrams</a:t>
                      </a:r>
                      <a:r>
                        <a:rPr lang="en-GB" sz="600" u="none" strike="noStrike" dirty="0">
                          <a:effectLst/>
                        </a:rPr>
                        <a:t> 1 to 6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0.82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0.69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692580105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>
                          <a:effectLst/>
                        </a:rPr>
                        <a:t>char with </a:t>
                      </a:r>
                      <a:r>
                        <a:rPr lang="en-GB" sz="600" u="none" strike="noStrike" dirty="0" err="1">
                          <a:effectLst/>
                        </a:rPr>
                        <a:t>ngrams</a:t>
                      </a:r>
                      <a:r>
                        <a:rPr lang="en-GB" sz="600" u="none" strike="noStrike" dirty="0">
                          <a:effectLst/>
                        </a:rPr>
                        <a:t> 1 to 4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0.081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0.66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0.68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3398511054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 err="1">
                          <a:effectLst/>
                        </a:rPr>
                        <a:t>char_wb</a:t>
                      </a:r>
                      <a:r>
                        <a:rPr lang="en-GB" sz="600" u="none" strike="noStrike" dirty="0">
                          <a:effectLst/>
                        </a:rPr>
                        <a:t> with </a:t>
                      </a:r>
                      <a:r>
                        <a:rPr lang="en-GB" sz="600" u="none" strike="noStrike" dirty="0" err="1">
                          <a:effectLst/>
                        </a:rPr>
                        <a:t>ngrams</a:t>
                      </a:r>
                      <a:r>
                        <a:rPr lang="en-GB" sz="600" u="none" strike="noStrike" dirty="0">
                          <a:effectLst/>
                        </a:rPr>
                        <a:t> 2-4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0.81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0.69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987545697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r" fontAlgn="b"/>
                      <a:r>
                        <a:rPr lang="en-GB" sz="600" u="none" strike="noStrike" dirty="0" err="1">
                          <a:effectLst/>
                        </a:rPr>
                        <a:t>char_wb</a:t>
                      </a:r>
                      <a:r>
                        <a:rPr lang="en-GB" sz="600" u="none" strike="noStrike" dirty="0">
                          <a:effectLst/>
                        </a:rPr>
                        <a:t> with </a:t>
                      </a:r>
                      <a:r>
                        <a:rPr lang="en-GB" sz="600" u="none" strike="noStrike" dirty="0" err="1">
                          <a:effectLst/>
                        </a:rPr>
                        <a:t>ngrams</a:t>
                      </a:r>
                      <a:r>
                        <a:rPr lang="en-GB" sz="600" u="none" strike="noStrike" dirty="0">
                          <a:effectLst/>
                        </a:rPr>
                        <a:t> 3-4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0.78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0.67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0.69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4095058105"/>
                  </a:ext>
                </a:extLst>
              </a:tr>
              <a:tr h="105551"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u="none" strike="noStrike">
                          <a:effectLst/>
                        </a:rPr>
                        <a:t>MLP classifier with logistic and adam and 50 hidden layers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1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0.99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>
                          <a:effectLst/>
                        </a:rPr>
                        <a:t>0.64</a:t>
                      </a:r>
                      <a:endParaRPr lang="en-GB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600" u="none" strike="noStrike" dirty="0">
                          <a:effectLst/>
                        </a:rPr>
                        <a:t>0.6</a:t>
                      </a:r>
                      <a:endParaRPr lang="en-GB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8" marR="3318" marT="3318" marB="0" anchor="b"/>
                </a:tc>
                <a:extLst>
                  <a:ext uri="{0D108BD9-81ED-4DB2-BD59-A6C34878D82A}">
                    <a16:rowId xmlns:a16="http://schemas.microsoft.com/office/drawing/2014/main" val="1125293932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44FBA2FD-F666-B5A8-1CD5-CFC69810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345" y="484632"/>
            <a:ext cx="3318164" cy="1609344"/>
          </a:xfrm>
        </p:spPr>
        <p:txBody>
          <a:bodyPr/>
          <a:lstStyle/>
          <a:p>
            <a:r>
              <a:rPr lang="en-US" dirty="0"/>
              <a:t>Model tuning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73F4F0-ED74-D14F-1721-B5C26587A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62600" y="2395728"/>
            <a:ext cx="2679213" cy="39776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Focused on precision and recall on hate speech itself on the testing and training dataset</a:t>
            </a:r>
          </a:p>
          <a:p>
            <a:r>
              <a:rPr lang="en-US" dirty="0"/>
              <a:t>Many of the models overfitted the training data and performed excellently  on the training data and poorly on the test data</a:t>
            </a:r>
          </a:p>
          <a:p>
            <a:r>
              <a:rPr lang="en-US" dirty="0"/>
              <a:t>Best were: character counts (1-4), logistic regression and MLP</a:t>
            </a:r>
          </a:p>
        </p:txBody>
      </p:sp>
    </p:spTree>
    <p:extLst>
      <p:ext uri="{BB962C8B-B14F-4D97-AF65-F5344CB8AC3E}">
        <p14:creationId xmlns:p14="http://schemas.microsoft.com/office/powerpoint/2010/main" val="4112896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{06DE99A9-A3F5-3D49-A3AF-C219F050FCD5}tf10001070_mac</Template>
  <TotalTime>8217</TotalTime>
  <Words>1353</Words>
  <Application>Microsoft Macintosh PowerPoint</Application>
  <PresentationFormat>On-screen Show (4:3)</PresentationFormat>
  <Paragraphs>364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Rockwell</vt:lpstr>
      <vt:lpstr>Rockwell Condensed</vt:lpstr>
      <vt:lpstr>Rockwell Extra Bold</vt:lpstr>
      <vt:lpstr>Wingdings</vt:lpstr>
      <vt:lpstr>Wood Type</vt:lpstr>
      <vt:lpstr>Detecting hate speech on twitter</vt:lpstr>
      <vt:lpstr>What’s the problem?</vt:lpstr>
      <vt:lpstr>This claim is not backed up by external analysis</vt:lpstr>
      <vt:lpstr>planned Analysis</vt:lpstr>
      <vt:lpstr>Stage 1: finding a training dataset</vt:lpstr>
      <vt:lpstr>Stage 2: Scraping Twitter and Reddit</vt:lpstr>
      <vt:lpstr>Stage 3: cleaning and preparing the data</vt:lpstr>
      <vt:lpstr>Stage 4: building the model in scikit learn</vt:lpstr>
      <vt:lpstr>Model tuning</vt:lpstr>
      <vt:lpstr>Stage 5: Graphing and presenting the results</vt:lpstr>
      <vt:lpstr>Hurtful words and capital letters</vt:lpstr>
      <vt:lpstr>How do the models compare?</vt:lpstr>
      <vt:lpstr>Is there more hate speech on twitter than reddit?</vt:lpstr>
      <vt:lpstr>PowerPoint Presentation</vt:lpstr>
      <vt:lpstr>Ethnicity-based Hate speech models</vt:lpstr>
      <vt:lpstr>What kind of language do we see on twitter vs Reddit when ethnicity hate speech is flagged?</vt:lpstr>
      <vt:lpstr>Word clouds showing player specific ethnicity-based hate speech</vt:lpstr>
      <vt:lpstr>Thank you for listening</vt:lpstr>
      <vt:lpstr>Sentiment analysis on select players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Rebecca Harrison</cp:lastModifiedBy>
  <cp:revision>20</cp:revision>
  <dcterms:created xsi:type="dcterms:W3CDTF">2013-01-27T09:14:16Z</dcterms:created>
  <dcterms:modified xsi:type="dcterms:W3CDTF">2022-12-23T13:59:39Z</dcterms:modified>
  <cp:category/>
</cp:coreProperties>
</file>